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126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  <c:pt idx="10">
                  <c:v>Благоустройство </c:v>
                </c:pt>
                <c:pt idx="11">
                  <c:v>Охрана окружающей среды</c:v>
                </c:pt>
                <c:pt idx="12">
                  <c:v>Профессиональное образование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  <c:pt idx="10">
                  <c:v>25713.599999999999</c:v>
                </c:pt>
                <c:pt idx="11">
                  <c:v>107</c:v>
                </c:pt>
                <c:pt idx="12">
                  <c:v>309</c:v>
                </c:pt>
                <c:pt idx="13">
                  <c:v>50</c:v>
                </c:pt>
                <c:pt idx="14">
                  <c:v>98.6</c:v>
                </c:pt>
                <c:pt idx="15">
                  <c:v>9240.1</c:v>
                </c:pt>
                <c:pt idx="16">
                  <c:v>3068.2</c:v>
                </c:pt>
                <c:pt idx="17">
                  <c:v>3904</c:v>
                </c:pt>
                <c:pt idx="18">
                  <c:v>1719</c:v>
                </c:pt>
                <c:pt idx="1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Сыры!$C$63:$C$73</c:f>
              <c:numCache>
                <c:formatCode>#\ ##0.0</c:formatCode>
                <c:ptCount val="11"/>
                <c:pt idx="0">
                  <c:v>27000</c:v>
                </c:pt>
                <c:pt idx="1">
                  <c:v>99.2</c:v>
                </c:pt>
                <c:pt idx="2">
                  <c:v>279.8</c:v>
                </c:pt>
                <c:pt idx="3">
                  <c:v>153.5</c:v>
                </c:pt>
                <c:pt idx="4">
                  <c:v>54.8</c:v>
                </c:pt>
                <c:pt idx="5">
                  <c:v>22.4</c:v>
                </c:pt>
                <c:pt idx="6">
                  <c:v>8541.2000000000007</c:v>
                </c:pt>
                <c:pt idx="7">
                  <c:v>2291.6</c:v>
                </c:pt>
                <c:pt idx="8">
                  <c:v>2907.7</c:v>
                </c:pt>
                <c:pt idx="9">
                  <c:v>1719</c:v>
                </c:pt>
                <c:pt idx="10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Сыры!$D$63:$D$73</c:f>
              <c:numCache>
                <c:formatCode>#\ ##0.0</c:formatCode>
                <c:ptCount val="11"/>
                <c:pt idx="0">
                  <c:v>2258.8000000000002</c:v>
                </c:pt>
                <c:pt idx="1">
                  <c:v>11.2</c:v>
                </c:pt>
                <c:pt idx="2">
                  <c:v>0</c:v>
                </c:pt>
                <c:pt idx="3">
                  <c:v>11.2</c:v>
                </c:pt>
                <c:pt idx="4">
                  <c:v>0</c:v>
                </c:pt>
                <c:pt idx="5">
                  <c:v>22.4</c:v>
                </c:pt>
                <c:pt idx="6">
                  <c:v>1382.6</c:v>
                </c:pt>
                <c:pt idx="7">
                  <c:v>818.3</c:v>
                </c:pt>
                <c:pt idx="8">
                  <c:v>40</c:v>
                </c:pt>
                <c:pt idx="9">
                  <c:v>327.7</c:v>
                </c:pt>
                <c:pt idx="10">
                  <c:v>930.7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8097632"/>
        <c:axId val="288097240"/>
      </c:barChart>
      <c:catAx>
        <c:axId val="28809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097240"/>
        <c:crosses val="autoZero"/>
        <c:auto val="1"/>
        <c:lblAlgn val="ctr"/>
        <c:lblOffset val="100"/>
        <c:noMultiLvlLbl val="0"/>
      </c:catAx>
      <c:valAx>
        <c:axId val="28809724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809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Сыры!$C$54:$C$62</c:f>
              <c:numCache>
                <c:formatCode>#\ ##0.0</c:formatCode>
                <c:ptCount val="9"/>
                <c:pt idx="0" formatCode="General">
                  <c:v>99.9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139.30000000000001</c:v>
                </c:pt>
                <c:pt idx="6">
                  <c:v>100.5</c:v>
                </c:pt>
                <c:pt idx="7">
                  <c:v>464.7</c:v>
                </c:pt>
                <c:pt idx="8">
                  <c:v>56.8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Сыры!$D$54:$D$62</c:f>
              <c:numCache>
                <c:formatCode>#\ ##0.0</c:formatCode>
                <c:ptCount val="9"/>
                <c:pt idx="0" formatCode="0.0">
                  <c:v>71.900000000000006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57.6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860688"/>
        <c:axId val="208861472"/>
      </c:barChart>
      <c:catAx>
        <c:axId val="208860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861472"/>
        <c:crosses val="autoZero"/>
        <c:auto val="1"/>
        <c:lblAlgn val="ctr"/>
        <c:lblOffset val="100"/>
        <c:noMultiLvlLbl val="0"/>
      </c:catAx>
      <c:valAx>
        <c:axId val="20886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86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56263.5</c:v>
                </c:pt>
                <c:pt idx="1">
                  <c:v>532.9</c:v>
                </c:pt>
                <c:pt idx="2">
                  <c:v>6625.1</c:v>
                </c:pt>
                <c:pt idx="3">
                  <c:v>7</c:v>
                </c:pt>
                <c:pt idx="4">
                  <c:v>13117.3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56263.5</c:v>
                </c:pt>
                <c:pt idx="1">
                  <c:v>532.9</c:v>
                </c:pt>
                <c:pt idx="2">
                  <c:v>6625.1</c:v>
                </c:pt>
                <c:pt idx="3">
                  <c:v>7</c:v>
                </c:pt>
                <c:pt idx="4">
                  <c:v>13117.3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Сыры!$D$4:$D$10</c15:sqref>
                  </c15:fullRef>
                </c:ext>
              </c:extLst>
              <c:f>(Сыры!$D$5:$D$8,Сыры!$D$10)</c:f>
              <c:numCache>
                <c:formatCode>#\ ##0.0</c:formatCode>
                <c:ptCount val="5"/>
                <c:pt idx="0">
                  <c:v>25333.200000000001</c:v>
                </c:pt>
                <c:pt idx="1">
                  <c:v>10</c:v>
                </c:pt>
                <c:pt idx="2">
                  <c:v>2008</c:v>
                </c:pt>
                <c:pt idx="3">
                  <c:v>5.2</c:v>
                </c:pt>
                <c:pt idx="4">
                  <c:v>6947.5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07180552"/>
        <c:axId val="507175848"/>
      </c:barChart>
      <c:catAx>
        <c:axId val="507180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7175848"/>
        <c:crosses val="autoZero"/>
        <c:auto val="1"/>
        <c:lblAlgn val="ctr"/>
        <c:lblOffset val="100"/>
        <c:noMultiLvlLbl val="0"/>
      </c:catAx>
      <c:valAx>
        <c:axId val="50717584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50718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Сыры!$C$21:$C$48</c15:sqref>
                  </c15:fullRef>
                </c:ext>
              </c:extLst>
              <c:f>(Сыры!$C$21,Сыры!$C$27,Сыры!$C$29,Сыры!$C$32,Сыры!$C$35,Сыры!$C$37,Сыры!$C$40,Сыры!$C$42,Сыры!$C$45,Сыры!$C$47)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17834.8</c:v>
                </c:pt>
                <c:pt idx="1">
                  <c:v>139.30000000000001</c:v>
                </c:pt>
                <c:pt idx="2">
                  <c:v>622</c:v>
                </c:pt>
                <c:pt idx="3">
                  <c:v>34326.1</c:v>
                </c:pt>
                <c:pt idx="4">
                  <c:v>99.2</c:v>
                </c:pt>
                <c:pt idx="5">
                  <c:v>510.5</c:v>
                </c:pt>
                <c:pt idx="6">
                  <c:v>13740.5</c:v>
                </c:pt>
                <c:pt idx="7">
                  <c:v>11707.900000000001</c:v>
                </c:pt>
                <c:pt idx="8">
                  <c:v>1719</c:v>
                </c:pt>
                <c:pt idx="9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Сыры!$D$21:$D$48</c15:sqref>
                  </c15:fullRef>
                </c:ext>
              </c:extLst>
              <c:f>(Сыры!$D$21,Сыры!$D$27,Сыры!$D$29,Сыры!$D$32,Сыры!$D$35,Сыры!$D$37,Сыры!$D$40,Сыры!$D$42,Сыры!$D$45,Сыры!$D$47)</c:f>
              <c:numCache>
                <c:formatCode>#\ ##0.0</c:formatCode>
                <c:ptCount val="10"/>
                <c:pt idx="0">
                  <c:v>8578</c:v>
                </c:pt>
                <c:pt idx="1">
                  <c:v>57.6</c:v>
                </c:pt>
                <c:pt idx="2">
                  <c:v>0</c:v>
                </c:pt>
                <c:pt idx="3">
                  <c:v>5576.7000000000007</c:v>
                </c:pt>
                <c:pt idx="4">
                  <c:v>11.2</c:v>
                </c:pt>
                <c:pt idx="5">
                  <c:v>33.6</c:v>
                </c:pt>
                <c:pt idx="6">
                  <c:v>2240.9</c:v>
                </c:pt>
                <c:pt idx="7">
                  <c:v>5516.9000000000005</c:v>
                </c:pt>
                <c:pt idx="8">
                  <c:v>327.7</c:v>
                </c:pt>
                <c:pt idx="9">
                  <c:v>930.7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862648"/>
        <c:axId val="208853632"/>
      </c:barChart>
      <c:catAx>
        <c:axId val="208862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853632"/>
        <c:crosses val="autoZero"/>
        <c:auto val="1"/>
        <c:lblAlgn val="ctr"/>
        <c:lblOffset val="100"/>
        <c:noMultiLvlLbl val="0"/>
      </c:catAx>
      <c:valAx>
        <c:axId val="20885363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0886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Полугодие </a:t>
            </a:r>
            <a:r>
              <a:rPr lang="ru-RU" dirty="0" smtClean="0"/>
              <a:t>2020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78334"/>
              </p:ext>
            </p:extLst>
          </p:nvPr>
        </p:nvGraphicFramePr>
        <p:xfrm>
          <a:off x="2809352" y="3155687"/>
          <a:ext cx="8140001" cy="32029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63 428,5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27 356,4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56 263,5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25 333,2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74,29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6 947,5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6 947,5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76 545,8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34 303,9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222442"/>
              </p:ext>
            </p:extLst>
          </p:nvPr>
        </p:nvGraphicFramePr>
        <p:xfrm>
          <a:off x="2779776" y="2764972"/>
          <a:ext cx="9412224" cy="3648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6702"/>
              <a:gd name="adj2" fmla="val 401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843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14,18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2,25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21,60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3559"/>
              <a:gd name="adj2" fmla="val 626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1349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16,64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6043"/>
              <a:gd name="adj2" fmla="val 6338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41,58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22021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17 834,8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34 326,1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5 576,7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6,58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13 740,5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2 240,9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11 707,9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82 555,9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23 273,3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410678"/>
              </p:ext>
            </p:extLst>
          </p:nvPr>
        </p:nvGraphicFramePr>
        <p:xfrm>
          <a:off x="2700769" y="1649483"/>
          <a:ext cx="945408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56636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58,62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1459"/>
              <a:gd name="adj2" fmla="val -175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4</a:t>
            </a:r>
            <a:r>
              <a:rPr lang="ru-RU" sz="1000" b="1" dirty="0" smtClean="0">
                <a:solidFill>
                  <a:schemeClr val="tx1"/>
                </a:solidFill>
              </a:rPr>
              <a:t>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74900"/>
              <a:gd name="adj2" fmla="val -1279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3,73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1,01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11497"/>
              <a:gd name="adj2" fmla="val -952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6,31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56826"/>
              <a:gd name="adj2" fmla="val -14046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4,98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18,54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72643"/>
              <a:gd name="adj2" fmla="val 50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45075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40,5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153,5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34015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2 258,8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11,29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6451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35,71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2 907,7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45 898,9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6 044,3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12342"/>
              </p:ext>
            </p:extLst>
          </p:nvPr>
        </p:nvGraphicFramePr>
        <p:xfrm>
          <a:off x="2700767" y="2316480"/>
          <a:ext cx="9491233" cy="44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 smtClean="0"/>
              <a:t>2-й </a:t>
            </a:r>
            <a:r>
              <a:rPr lang="ru-RU" b="1" dirty="0"/>
              <a:t>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056272"/>
              </p:ext>
            </p:extLst>
          </p:nvPr>
        </p:nvGraphicFramePr>
        <p:xfrm>
          <a:off x="2700767" y="2316481"/>
          <a:ext cx="9491233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566462"/>
              </p:ext>
            </p:extLst>
          </p:nvPr>
        </p:nvGraphicFramePr>
        <p:xfrm>
          <a:off x="3339542" y="2698904"/>
          <a:ext cx="8852458" cy="360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2-й </a:t>
            </a:r>
            <a:r>
              <a:rPr lang="ru-RU" b="1" dirty="0" smtClean="0"/>
              <a:t>квартал 2020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17,14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181495" y="6019508"/>
            <a:ext cx="1611089" cy="612648"/>
          </a:xfrm>
          <a:prstGeom prst="wedgeRectCallout">
            <a:avLst>
              <a:gd name="adj1" fmla="val 34982"/>
              <a:gd name="adj2" fmla="val -743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8,66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951521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0,70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73,50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455719" y="4960290"/>
            <a:ext cx="1570857" cy="612648"/>
          </a:xfrm>
          <a:prstGeom prst="wedgeRectCallout">
            <a:avLst>
              <a:gd name="adj1" fmla="val 107348"/>
              <a:gd name="adj2" fmla="val 5280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8202</TotalTime>
  <Words>1191</Words>
  <Application>Microsoft Office PowerPoint</Application>
  <PresentationFormat>Широкоэкранный</PresentationFormat>
  <Paragraphs>398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Полугодие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416</cp:revision>
  <dcterms:created xsi:type="dcterms:W3CDTF">2017-09-11T10:04:56Z</dcterms:created>
  <dcterms:modified xsi:type="dcterms:W3CDTF">2020-07-15T12:36:49Z</dcterms:modified>
</cp:coreProperties>
</file>